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8229600" cx="14630400"/>
  <p:notesSz cx="8229600" cy="14630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jtns751s50Mv0VBYZOcb3vLCea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371850" y="1097275"/>
            <a:ext cx="5486650" cy="548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822950" y="6949425"/>
            <a:ext cx="6583675" cy="6583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1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" name="Google Shape;17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:notes"/>
          <p:cNvSpPr txBox="1"/>
          <p:nvPr>
            <p:ph idx="1" type="body"/>
          </p:nvPr>
        </p:nvSpPr>
        <p:spPr>
          <a:xfrm>
            <a:off x="822950" y="6949425"/>
            <a:ext cx="6583675" cy="6583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4:notes"/>
          <p:cNvSpPr/>
          <p:nvPr>
            <p:ph idx="2" type="sldImg"/>
          </p:nvPr>
        </p:nvSpPr>
        <p:spPr>
          <a:xfrm>
            <a:off x="1371850" y="1097275"/>
            <a:ext cx="5486650" cy="548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:notes"/>
          <p:cNvSpPr txBox="1"/>
          <p:nvPr>
            <p:ph idx="1" type="body"/>
          </p:nvPr>
        </p:nvSpPr>
        <p:spPr>
          <a:xfrm>
            <a:off x="822950" y="6949425"/>
            <a:ext cx="6583675" cy="6583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:notes"/>
          <p:cNvSpPr/>
          <p:nvPr>
            <p:ph idx="2" type="sldImg"/>
          </p:nvPr>
        </p:nvSpPr>
        <p:spPr>
          <a:xfrm>
            <a:off x="1371850" y="1097275"/>
            <a:ext cx="5486650" cy="548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:notes"/>
          <p:cNvSpPr txBox="1"/>
          <p:nvPr>
            <p:ph idx="1" type="body"/>
          </p:nvPr>
        </p:nvSpPr>
        <p:spPr>
          <a:xfrm>
            <a:off x="822950" y="6949425"/>
            <a:ext cx="6583675" cy="6583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7:notes"/>
          <p:cNvSpPr/>
          <p:nvPr>
            <p:ph idx="2" type="sldImg"/>
          </p:nvPr>
        </p:nvSpPr>
        <p:spPr>
          <a:xfrm>
            <a:off x="1371850" y="1097275"/>
            <a:ext cx="5486650" cy="548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:notes"/>
          <p:cNvSpPr txBox="1"/>
          <p:nvPr>
            <p:ph idx="1" type="body"/>
          </p:nvPr>
        </p:nvSpPr>
        <p:spPr>
          <a:xfrm>
            <a:off x="822950" y="6949425"/>
            <a:ext cx="6583675" cy="6583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9:notes"/>
          <p:cNvSpPr/>
          <p:nvPr>
            <p:ph idx="2" type="sldImg"/>
          </p:nvPr>
        </p:nvSpPr>
        <p:spPr>
          <a:xfrm>
            <a:off x="1371850" y="1097275"/>
            <a:ext cx="5486650" cy="548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:notes"/>
          <p:cNvSpPr txBox="1"/>
          <p:nvPr>
            <p:ph idx="1" type="body"/>
          </p:nvPr>
        </p:nvSpPr>
        <p:spPr>
          <a:xfrm>
            <a:off x="822950" y="6949425"/>
            <a:ext cx="6583675" cy="6583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0:notes"/>
          <p:cNvSpPr/>
          <p:nvPr>
            <p:ph idx="2" type="sldImg"/>
          </p:nvPr>
        </p:nvSpPr>
        <p:spPr>
          <a:xfrm>
            <a:off x="1371850" y="1097275"/>
            <a:ext cx="5486650" cy="548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:notes"/>
          <p:cNvSpPr txBox="1"/>
          <p:nvPr>
            <p:ph idx="1" type="body"/>
          </p:nvPr>
        </p:nvSpPr>
        <p:spPr>
          <a:xfrm>
            <a:off x="822950" y="6949425"/>
            <a:ext cx="6583675" cy="6583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2:notes"/>
          <p:cNvSpPr/>
          <p:nvPr>
            <p:ph idx="2" type="sldImg"/>
          </p:nvPr>
        </p:nvSpPr>
        <p:spPr>
          <a:xfrm>
            <a:off x="1371850" y="1097275"/>
            <a:ext cx="5486650" cy="548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:notes"/>
          <p:cNvSpPr txBox="1"/>
          <p:nvPr>
            <p:ph idx="1" type="body"/>
          </p:nvPr>
        </p:nvSpPr>
        <p:spPr>
          <a:xfrm>
            <a:off x="822950" y="6949425"/>
            <a:ext cx="6583675" cy="65836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:notes"/>
          <p:cNvSpPr/>
          <p:nvPr>
            <p:ph idx="2" type="sldImg"/>
          </p:nvPr>
        </p:nvSpPr>
        <p:spPr>
          <a:xfrm>
            <a:off x="1371850" y="1097275"/>
            <a:ext cx="5486650" cy="548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833199" y="2503406"/>
            <a:ext cx="7477500" cy="19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0" lang="en-US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strcat() and strncat() in C</a:t>
            </a:r>
            <a:endParaRPr b="0" i="0" sz="6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23986" y="1999767"/>
            <a:ext cx="4762500" cy="4762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"/>
          <p:cNvSpPr/>
          <p:nvPr/>
        </p:nvSpPr>
        <p:spPr>
          <a:xfrm>
            <a:off x="833199" y="5108460"/>
            <a:ext cx="3003600" cy="872100"/>
          </a:xfrm>
          <a:prstGeom prst="rect">
            <a:avLst/>
          </a:prstGeom>
          <a:solidFill>
            <a:schemeClr val="accent3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Farjan Ahmmed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 :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232-35-738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 txBox="1"/>
          <p:nvPr/>
        </p:nvSpPr>
        <p:spPr>
          <a:xfrm>
            <a:off x="3576577" y="3329970"/>
            <a:ext cx="7477245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/>
          <p:nvPr/>
        </p:nvSpPr>
        <p:spPr>
          <a:xfrm>
            <a:off x="2135537" y="734987"/>
            <a:ext cx="10359208" cy="138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lang="en-US"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Understanding The </a:t>
            </a:r>
            <a:r>
              <a:rPr b="1" lang="en-US" sz="6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strcat() </a:t>
            </a:r>
            <a:r>
              <a:rPr b="1" lang="en-US"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function</a:t>
            </a:r>
            <a:endParaRPr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3"/>
          <p:cNvSpPr txBox="1"/>
          <p:nvPr/>
        </p:nvSpPr>
        <p:spPr>
          <a:xfrm>
            <a:off x="774492" y="3819716"/>
            <a:ext cx="6906468" cy="18435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 strcat() function is used to concatenate two strings.</a:t>
            </a:r>
            <a:endParaRPr/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It appends the source string to the destination string.</a:t>
            </a:r>
            <a:endParaRPr/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resulting string is stored in the destination array.</a:t>
            </a:r>
            <a:endParaRPr/>
          </a:p>
        </p:txBody>
      </p:sp>
      <p:pic>
        <p:nvPicPr>
          <p:cNvPr id="22" name="Google Shape;2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82440" y="2263804"/>
            <a:ext cx="5117813" cy="49553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/>
          <p:nvPr/>
        </p:nvSpPr>
        <p:spPr>
          <a:xfrm>
            <a:off x="4103225" y="636948"/>
            <a:ext cx="642395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Parameters of strcat() Function in C</a:t>
            </a:r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4762982" y="2508810"/>
            <a:ext cx="5104436" cy="338554"/>
          </a:xfrm>
          <a:prstGeom prst="rect">
            <a:avLst/>
          </a:pr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char *strcat(char *destination, const char *source); </a:t>
            </a:r>
            <a:endParaRPr/>
          </a:p>
        </p:txBody>
      </p:sp>
      <p:sp>
        <p:nvSpPr>
          <p:cNvPr id="29" name="Google Shape;29;p4"/>
          <p:cNvSpPr txBox="1"/>
          <p:nvPr/>
        </p:nvSpPr>
        <p:spPr>
          <a:xfrm>
            <a:off x="1096431" y="3951988"/>
            <a:ext cx="7075295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Destination :</a:t>
            </a: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This is a pointer to the string where the concatenated string is to be stored.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Source :</a:t>
            </a: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This is a pointer to the string that is to be concatenated. It is the string that will be appended to the destination string.</a:t>
            </a:r>
            <a:endParaRPr/>
          </a:p>
        </p:txBody>
      </p:sp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90366" y="3233416"/>
            <a:ext cx="4459415" cy="411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/>
        </p:nvSpPr>
        <p:spPr>
          <a:xfrm>
            <a:off x="3559215" y="1050254"/>
            <a:ext cx="751197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 of Strcat Function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" name="Google Shape;3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608" y="3418593"/>
            <a:ext cx="6439317" cy="3438797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6"/>
          <p:cNvSpPr txBox="1"/>
          <p:nvPr/>
        </p:nvSpPr>
        <p:spPr>
          <a:xfrm>
            <a:off x="865608" y="2742070"/>
            <a:ext cx="453727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Concatenating two strings :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8" name="Google Shape;38;p6"/>
          <p:cNvCxnSpPr>
            <a:stCxn id="36" idx="3"/>
          </p:cNvCxnSpPr>
          <p:nvPr/>
        </p:nvCxnSpPr>
        <p:spPr>
          <a:xfrm>
            <a:off x="7304925" y="5137992"/>
            <a:ext cx="2103000" cy="0"/>
          </a:xfrm>
          <a:prstGeom prst="straightConnector1">
            <a:avLst/>
          </a:prstGeom>
          <a:noFill/>
          <a:ln cap="flat" cmpd="sng" w="57150">
            <a:solidFill>
              <a:srgbClr val="0C0C0C"/>
            </a:solidFill>
            <a:prstDash val="solid"/>
            <a:miter lim="800000"/>
            <a:headEnd len="sm" w="sm" type="none"/>
            <a:tailEnd len="med" w="med" type="triangle"/>
          </a:ln>
        </p:spPr>
      </p:cxnSp>
      <p:pic>
        <p:nvPicPr>
          <p:cNvPr id="39" name="Google Shape;3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01181" y="3980575"/>
            <a:ext cx="4271522" cy="2314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/>
        </p:nvSpPr>
        <p:spPr>
          <a:xfrm>
            <a:off x="3878928" y="970818"/>
            <a:ext cx="773188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Steps For The Code </a:t>
            </a:r>
            <a:endParaRPr/>
          </a:p>
        </p:txBody>
      </p:sp>
      <p:pic>
        <p:nvPicPr>
          <p:cNvPr id="45" name="Google Shape;4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44873" y="3459767"/>
            <a:ext cx="6233876" cy="311693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6" name="Google Shape;46;p7"/>
          <p:cNvGrpSpPr/>
          <p:nvPr/>
        </p:nvGrpSpPr>
        <p:grpSpPr>
          <a:xfrm>
            <a:off x="575594" y="3002280"/>
            <a:ext cx="6734216" cy="4031911"/>
            <a:chOff x="0" y="0"/>
            <a:chExt cx="6734216" cy="4031911"/>
          </a:xfrm>
        </p:grpSpPr>
        <p:sp>
          <p:nvSpPr>
            <p:cNvPr id="47" name="Google Shape;47;p7"/>
            <p:cNvSpPr/>
            <p:nvPr/>
          </p:nvSpPr>
          <p:spPr>
            <a:xfrm>
              <a:off x="0" y="0"/>
              <a:ext cx="5918262" cy="1209573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F7BCA2"/>
                </a:gs>
                <a:gs pos="50000">
                  <a:srgbClr val="F4B093"/>
                </a:gs>
                <a:gs pos="100000">
                  <a:srgbClr val="F7A47F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" name="Google Shape;48;p7"/>
            <p:cNvSpPr txBox="1"/>
            <p:nvPr/>
          </p:nvSpPr>
          <p:spPr>
            <a:xfrm>
              <a:off x="143238" y="35427"/>
              <a:ext cx="4613100" cy="113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4750" lIns="64750" spcFirstLastPara="1" rIns="64750" wrap="square" tIns="647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rial"/>
                <a:buNone/>
              </a:pPr>
              <a:r>
                <a:rPr b="0" i="0" lang="en-US" sz="1700" u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Lets Input two character type arrays (strings):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595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rial"/>
                <a:buNone/>
              </a:pPr>
              <a:r>
                <a:rPr b="0" i="0" lang="en-US" sz="1700" u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str1 is initialized with the value "Hello, ".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595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Arial"/>
                <a:buNone/>
              </a:pPr>
              <a:r>
                <a:rPr b="0" i="0" lang="en-US" sz="1700" u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str2 is initialized with the value "world!".</a:t>
              </a:r>
              <a:endParaRPr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7"/>
            <p:cNvSpPr/>
            <p:nvPr/>
          </p:nvSpPr>
          <p:spPr>
            <a:xfrm>
              <a:off x="522199" y="1411169"/>
              <a:ext cx="5918262" cy="1209573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D1D1D1"/>
                </a:gs>
                <a:gs pos="50000">
                  <a:srgbClr val="C7C7C7"/>
                </a:gs>
                <a:gs pos="100000">
                  <a:srgbClr val="C0C0C0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" name="Google Shape;50;p7"/>
            <p:cNvSpPr txBox="1"/>
            <p:nvPr/>
          </p:nvSpPr>
          <p:spPr>
            <a:xfrm>
              <a:off x="665437" y="1446596"/>
              <a:ext cx="4539000" cy="113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4750" lIns="64750" spcFirstLastPara="1" rIns="64750" wrap="square" tIns="647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Calibri"/>
                <a:buNone/>
              </a:pPr>
              <a:r>
                <a:rPr b="0" i="0" lang="en-US" sz="1700" u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The strcat() function is used to concatenate  these two strings. It appends the contents of str2 to the end of str1.</a:t>
              </a:r>
              <a:endParaRPr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7"/>
            <p:cNvSpPr/>
            <p:nvPr/>
          </p:nvSpPr>
          <p:spPr>
            <a:xfrm>
              <a:off x="815954" y="2822338"/>
              <a:ext cx="5918262" cy="1209573"/>
            </a:xfrm>
            <a:prstGeom prst="roundRect">
              <a:avLst>
                <a:gd fmla="val 10000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7"/>
            <p:cNvSpPr txBox="1"/>
            <p:nvPr/>
          </p:nvSpPr>
          <p:spPr>
            <a:xfrm>
              <a:off x="959192" y="2857765"/>
              <a:ext cx="4539000" cy="113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4750" lIns="64750" spcFirstLastPara="1" rIns="64750" wrap="square" tIns="647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111111"/>
                </a:buClr>
                <a:buSzPts val="1700"/>
                <a:buFont typeface="Calibri"/>
                <a:buNone/>
              </a:pPr>
              <a:r>
                <a:rPr b="0" i="0" lang="en-US" sz="1700" u="none" strike="noStrike">
                  <a:solidFill>
                    <a:srgbClr val="111111"/>
                  </a:solidFill>
                  <a:latin typeface="Arial"/>
                  <a:ea typeface="Arial"/>
                  <a:cs typeface="Arial"/>
                  <a:sym typeface="Arial"/>
                </a:rPr>
                <a:t>After concatenation, str1 becomes "Hello, world!".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595"/>
                </a:spcBef>
                <a:spcAft>
                  <a:spcPts val="0"/>
                </a:spcAft>
                <a:buClr>
                  <a:srgbClr val="111111"/>
                </a:buClr>
                <a:buSzPts val="1700"/>
                <a:buFont typeface="Calibri"/>
                <a:buNone/>
              </a:pPr>
              <a:r>
                <a:rPr b="0" i="0" lang="en-US" sz="1700" u="none" strike="noStrike">
                  <a:solidFill>
                    <a:srgbClr val="111111"/>
                  </a:solidFill>
                  <a:latin typeface="Arial"/>
                  <a:ea typeface="Arial"/>
                  <a:cs typeface="Arial"/>
                  <a:sym typeface="Arial"/>
                </a:rPr>
                <a:t>Lastly the program prints both str1 and str2.</a:t>
              </a:r>
              <a:endParaRPr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7"/>
            <p:cNvSpPr/>
            <p:nvPr/>
          </p:nvSpPr>
          <p:spPr>
            <a:xfrm>
              <a:off x="5132039" y="917259"/>
              <a:ext cx="786222" cy="786222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F7D5CB">
                <a:alpha val="89803"/>
              </a:srgbClr>
            </a:solidFill>
            <a:ln cap="flat" cmpd="sng" w="9525">
              <a:solidFill>
                <a:srgbClr val="F7D5CB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7"/>
            <p:cNvSpPr txBox="1"/>
            <p:nvPr/>
          </p:nvSpPr>
          <p:spPr>
            <a:xfrm>
              <a:off x="5308939" y="917259"/>
              <a:ext cx="432422" cy="5916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4450" lIns="44450" spcFirstLastPara="1" rIns="44450" wrap="square" tIns="444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Calibri"/>
                <a:buNone/>
              </a:pPr>
              <a:r>
                <a:t/>
              </a:r>
              <a:endParaRPr sz="3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7"/>
            <p:cNvSpPr/>
            <p:nvPr/>
          </p:nvSpPr>
          <p:spPr>
            <a:xfrm>
              <a:off x="5654239" y="2320365"/>
              <a:ext cx="786222" cy="786222"/>
            </a:xfrm>
            <a:prstGeom prst="downArrow">
              <a:avLst>
                <a:gd fmla="val 55000" name="adj1"/>
                <a:gd fmla="val 45000" name="adj2"/>
              </a:avLst>
            </a:prstGeom>
            <a:solidFill>
              <a:srgbClr val="E0E0E0">
                <a:alpha val="89803"/>
              </a:srgbClr>
            </a:solidFill>
            <a:ln cap="flat" cmpd="sng" w="9525">
              <a:solidFill>
                <a:srgbClr val="E0E0E0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7"/>
            <p:cNvSpPr txBox="1"/>
            <p:nvPr/>
          </p:nvSpPr>
          <p:spPr>
            <a:xfrm>
              <a:off x="5831139" y="2320365"/>
              <a:ext cx="432422" cy="5916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4450" lIns="44450" spcFirstLastPara="1" rIns="44450" wrap="square" tIns="444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Calibri"/>
                <a:buNone/>
              </a:pPr>
              <a:r>
                <a:t/>
              </a:r>
              <a:endParaRPr sz="3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/>
          <p:nvPr/>
        </p:nvSpPr>
        <p:spPr>
          <a:xfrm>
            <a:off x="1883108" y="734987"/>
            <a:ext cx="10864183" cy="138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lang="en-US"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Understanding The </a:t>
            </a:r>
            <a:r>
              <a:rPr b="1" lang="en-US" sz="6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strncat() </a:t>
            </a:r>
            <a:r>
              <a:rPr b="1" lang="en-US"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function</a:t>
            </a:r>
            <a:endParaRPr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9"/>
          <p:cNvSpPr/>
          <p:nvPr/>
        </p:nvSpPr>
        <p:spPr>
          <a:xfrm>
            <a:off x="914401" y="2457089"/>
            <a:ext cx="8945879" cy="36901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strncat() function is similar to strcat() but with an added safety feature.</a:t>
            </a:r>
            <a:endParaRPr/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It appends the first n characters of the source string to the destination string.</a:t>
            </a:r>
            <a:endParaRPr/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It ensures that the destination string does not overflow by specifying the maximum number of characters to append.</a:t>
            </a:r>
            <a:endParaRPr/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/>
          <p:nvPr/>
        </p:nvSpPr>
        <p:spPr>
          <a:xfrm>
            <a:off x="4103225" y="636948"/>
            <a:ext cx="642395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Parameters of strncat() Function in C</a:t>
            </a:r>
            <a:endParaRPr/>
          </a:p>
        </p:txBody>
      </p:sp>
      <p:sp>
        <p:nvSpPr>
          <p:cNvPr id="68" name="Google Shape;68;p10"/>
          <p:cNvSpPr/>
          <p:nvPr/>
        </p:nvSpPr>
        <p:spPr>
          <a:xfrm>
            <a:off x="4625340" y="2361752"/>
            <a:ext cx="5379720" cy="338554"/>
          </a:xfrm>
          <a:prstGeom prst="rect">
            <a:avLst/>
          </a:prstGeom>
          <a:solidFill>
            <a:srgbClr val="D5DBE5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char *strncat(char *dest, const char *src, size_t n) </a:t>
            </a:r>
            <a:endParaRPr/>
          </a:p>
        </p:txBody>
      </p:sp>
      <p:sp>
        <p:nvSpPr>
          <p:cNvPr id="69" name="Google Shape;69;p10"/>
          <p:cNvSpPr txBox="1"/>
          <p:nvPr/>
        </p:nvSpPr>
        <p:spPr>
          <a:xfrm>
            <a:off x="1188720" y="3861153"/>
            <a:ext cx="7635240" cy="2805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270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dest: the string where we want to append.</a:t>
            </a:r>
            <a:endParaRPr/>
          </a:p>
          <a:p>
            <a:pPr indent="-1270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src: the string from which ‘n’ characters are going to append.</a:t>
            </a:r>
            <a:endParaRPr/>
          </a:p>
          <a:p>
            <a:pPr indent="-1270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n: represents a maximum number of characters to be appended. size_t is an unsigned integral type.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Return Value: The strncat() function shall return the pointer to the string(dest). </a:t>
            </a:r>
            <a:endParaRPr/>
          </a:p>
        </p:txBody>
      </p:sp>
      <p:pic>
        <p:nvPicPr>
          <p:cNvPr id="70" name="Google Shape;7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25308" y="3740382"/>
            <a:ext cx="4420217" cy="2438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/>
        </p:nvSpPr>
        <p:spPr>
          <a:xfrm>
            <a:off x="3559215" y="1050254"/>
            <a:ext cx="751197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 of Strncat Function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9063" y="3418593"/>
            <a:ext cx="6292406" cy="343879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7" name="Google Shape;77;p12"/>
          <p:cNvCxnSpPr>
            <a:stCxn id="76" idx="3"/>
          </p:cNvCxnSpPr>
          <p:nvPr/>
        </p:nvCxnSpPr>
        <p:spPr>
          <a:xfrm>
            <a:off x="7231469" y="5137992"/>
            <a:ext cx="2103000" cy="0"/>
          </a:xfrm>
          <a:prstGeom prst="straightConnector1">
            <a:avLst/>
          </a:prstGeom>
          <a:noFill/>
          <a:ln cap="flat" cmpd="sng" w="57150">
            <a:solidFill>
              <a:srgbClr val="0C0C0C"/>
            </a:solidFill>
            <a:prstDash val="solid"/>
            <a:miter lim="800000"/>
            <a:headEnd len="sm" w="sm" type="none"/>
            <a:tailEnd len="med" w="med" type="triangle"/>
          </a:ln>
        </p:spPr>
      </p:cxnSp>
      <p:pic>
        <p:nvPicPr>
          <p:cNvPr id="78" name="Google Shape;78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01181" y="4113737"/>
            <a:ext cx="4271522" cy="20485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/>
          <p:nvPr/>
        </p:nvSpPr>
        <p:spPr>
          <a:xfrm>
            <a:off x="3878928" y="970818"/>
            <a:ext cx="773188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Steps For The Code </a:t>
            </a:r>
            <a:endParaRPr/>
          </a:p>
        </p:txBody>
      </p:sp>
      <p:grpSp>
        <p:nvGrpSpPr>
          <p:cNvPr id="84" name="Google Shape;84;p13"/>
          <p:cNvGrpSpPr/>
          <p:nvPr/>
        </p:nvGrpSpPr>
        <p:grpSpPr>
          <a:xfrm>
            <a:off x="2943829" y="2488727"/>
            <a:ext cx="8742742" cy="5293788"/>
            <a:chOff x="1" y="171"/>
            <a:chExt cx="8742742" cy="5293788"/>
          </a:xfrm>
        </p:grpSpPr>
        <p:sp>
          <p:nvSpPr>
            <p:cNvPr id="85" name="Google Shape;85;p13"/>
            <p:cNvSpPr/>
            <p:nvPr/>
          </p:nvSpPr>
          <p:spPr>
            <a:xfrm rot="5400000">
              <a:off x="-283835" y="284007"/>
              <a:ext cx="1892238" cy="1324567"/>
            </a:xfrm>
            <a:prstGeom prst="chevron">
              <a:avLst>
                <a:gd fmla="val 50000" name="adj"/>
              </a:avLst>
            </a:prstGeom>
            <a:solidFill>
              <a:schemeClr val="dk2"/>
            </a:solidFill>
            <a:ln cap="flat" cmpd="sng" w="1270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3"/>
            <p:cNvSpPr txBox="1"/>
            <p:nvPr/>
          </p:nvSpPr>
          <p:spPr>
            <a:xfrm>
              <a:off x="1" y="662456"/>
              <a:ext cx="1324567" cy="5676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3475" lIns="23475" spcFirstLastPara="1" rIns="23475" wrap="square" tIns="23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700"/>
                <a:buFont typeface="Calibri"/>
                <a:buNone/>
              </a:pPr>
              <a:r>
                <a:rPr lang="en-US" sz="3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  <p:sp>
          <p:nvSpPr>
            <p:cNvPr id="87" name="Google Shape;87;p13"/>
            <p:cNvSpPr/>
            <p:nvPr/>
          </p:nvSpPr>
          <p:spPr>
            <a:xfrm rot="5400000">
              <a:off x="4418677" y="-3093939"/>
              <a:ext cx="1229955" cy="7418176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2">
                <a:alpha val="89803"/>
              </a:schemeClr>
            </a:solidFill>
            <a:ln cap="flat" cmpd="sng" w="1270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3"/>
            <p:cNvSpPr txBox="1"/>
            <p:nvPr/>
          </p:nvSpPr>
          <p:spPr>
            <a:xfrm>
              <a:off x="1324567" y="60212"/>
              <a:ext cx="7358135" cy="11098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84900" spcFirstLastPara="1" rIns="16500" wrap="square" tIns="1650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Char char="•"/>
              </a:pPr>
              <a:r>
                <a:rPr b="0" i="0" lang="en-US" sz="2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We start with two strings: src (“world”) and dest1 ("Hello ").</a:t>
              </a:r>
              <a:endParaRPr/>
            </a:p>
          </p:txBody>
        </p:sp>
        <p:sp>
          <p:nvSpPr>
            <p:cNvPr id="89" name="Google Shape;89;p13"/>
            <p:cNvSpPr/>
            <p:nvPr/>
          </p:nvSpPr>
          <p:spPr>
            <a:xfrm rot="5400000">
              <a:off x="-283835" y="1984782"/>
              <a:ext cx="1892238" cy="1324567"/>
            </a:xfrm>
            <a:prstGeom prst="chevron">
              <a:avLst>
                <a:gd fmla="val 50000" name="adj"/>
              </a:avLst>
            </a:prstGeom>
            <a:solidFill>
              <a:schemeClr val="dk2"/>
            </a:solidFill>
            <a:ln cap="flat" cmpd="sng" w="1270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3"/>
            <p:cNvSpPr txBox="1"/>
            <p:nvPr/>
          </p:nvSpPr>
          <p:spPr>
            <a:xfrm>
              <a:off x="1" y="2363231"/>
              <a:ext cx="1324567" cy="5676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3475" lIns="23475" spcFirstLastPara="1" rIns="23475" wrap="square" tIns="23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700"/>
                <a:buFont typeface="Calibri"/>
                <a:buNone/>
              </a:pPr>
              <a:r>
                <a:rPr lang="en-US" sz="3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sp>
          <p:nvSpPr>
            <p:cNvPr id="91" name="Google Shape;91;p13"/>
            <p:cNvSpPr/>
            <p:nvPr/>
          </p:nvSpPr>
          <p:spPr>
            <a:xfrm rot="5400000">
              <a:off x="4418677" y="-1393164"/>
              <a:ext cx="1229955" cy="7418176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2">
                <a:alpha val="89803"/>
              </a:schemeClr>
            </a:solidFill>
            <a:ln cap="flat" cmpd="sng" w="1270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3"/>
            <p:cNvSpPr txBox="1"/>
            <p:nvPr/>
          </p:nvSpPr>
          <p:spPr>
            <a:xfrm>
              <a:off x="1324567" y="1760987"/>
              <a:ext cx="7358135" cy="11098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84900" spcFirstLastPara="1" rIns="16500" wrap="square" tIns="1650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Char char="•"/>
              </a:pPr>
              <a:r>
                <a:rPr b="0" i="0" lang="en-US" sz="2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If we do this for strcat(dest1, src) it will append src to dest1, resulting in “Hello world”.</a:t>
              </a:r>
              <a:endParaRPr/>
            </a:p>
          </p:txBody>
        </p:sp>
        <p:sp>
          <p:nvSpPr>
            <p:cNvPr id="93" name="Google Shape;93;p13"/>
            <p:cNvSpPr/>
            <p:nvPr/>
          </p:nvSpPr>
          <p:spPr>
            <a:xfrm rot="5400000">
              <a:off x="-283835" y="3685557"/>
              <a:ext cx="1892238" cy="1324567"/>
            </a:xfrm>
            <a:prstGeom prst="chevron">
              <a:avLst>
                <a:gd fmla="val 50000" name="adj"/>
              </a:avLst>
            </a:prstGeom>
            <a:solidFill>
              <a:schemeClr val="dk2"/>
            </a:solidFill>
            <a:ln cap="flat" cmpd="sng" w="1270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3"/>
            <p:cNvSpPr txBox="1"/>
            <p:nvPr/>
          </p:nvSpPr>
          <p:spPr>
            <a:xfrm>
              <a:off x="1" y="4064006"/>
              <a:ext cx="1324567" cy="5676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3475" lIns="23475" spcFirstLastPara="1" rIns="23475" wrap="square" tIns="234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700"/>
                <a:buFont typeface="Calibri"/>
                <a:buNone/>
              </a:pPr>
              <a:r>
                <a:rPr lang="en-US" sz="37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  <p:sp>
          <p:nvSpPr>
            <p:cNvPr id="95" name="Google Shape;95;p13"/>
            <p:cNvSpPr/>
            <p:nvPr/>
          </p:nvSpPr>
          <p:spPr>
            <a:xfrm rot="5400000">
              <a:off x="4418677" y="307610"/>
              <a:ext cx="1229955" cy="7418176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2">
                <a:alpha val="89803"/>
              </a:schemeClr>
            </a:solidFill>
            <a:ln cap="flat" cmpd="sng" w="1270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3"/>
            <p:cNvSpPr txBox="1"/>
            <p:nvPr/>
          </p:nvSpPr>
          <p:spPr>
            <a:xfrm>
              <a:off x="1324567" y="3461762"/>
              <a:ext cx="7358135" cy="11098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500" lIns="184900" spcFirstLastPara="1" rIns="16500" wrap="square" tIns="1650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Char char="•"/>
              </a:pPr>
              <a:r>
                <a:rPr b="0" i="0" lang="en-US" sz="2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strncat(dest1, src, 3) appends only the first 3 characters of src to dest2, resulting in “Hello wor”.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2024-05-16T05:00:13Z</dcterms:created>
  <dc:creator>PptxGenJS</dc:creator>
</cp:coreProperties>
</file>